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0" r:id="rId3"/>
    <p:sldId id="277" r:id="rId4"/>
    <p:sldId id="278" r:id="rId5"/>
    <p:sldId id="268" r:id="rId6"/>
    <p:sldId id="289" r:id="rId7"/>
    <p:sldId id="271" r:id="rId8"/>
    <p:sldId id="257" r:id="rId9"/>
    <p:sldId id="258" r:id="rId10"/>
    <p:sldId id="259" r:id="rId11"/>
    <p:sldId id="260" r:id="rId12"/>
    <p:sldId id="264" r:id="rId13"/>
    <p:sldId id="265" r:id="rId14"/>
    <p:sldId id="267" r:id="rId15"/>
    <p:sldId id="270" r:id="rId16"/>
    <p:sldId id="269" r:id="rId17"/>
    <p:sldId id="279" r:id="rId18"/>
    <p:sldId id="281" r:id="rId19"/>
    <p:sldId id="273" r:id="rId20"/>
    <p:sldId id="274" r:id="rId21"/>
    <p:sldId id="275" r:id="rId22"/>
    <p:sldId id="291" r:id="rId23"/>
    <p:sldId id="284" r:id="rId24"/>
    <p:sldId id="285" r:id="rId25"/>
    <p:sldId id="286" r:id="rId26"/>
    <p:sldId id="287" r:id="rId27"/>
    <p:sldId id="29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000" dirty="0"/>
              <a:t>exponential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exponential</c:v>
                </c:pt>
              </c:strCache>
            </c:strRef>
          </c:tx>
          <c:marker>
            <c:symbol val="none"/>
          </c:marker>
          <c:val>
            <c:numRef>
              <c:f>Sheet4!$B$2:$B$29</c:f>
              <c:numCache>
                <c:formatCode>General</c:formatCode>
                <c:ptCount val="28"/>
                <c:pt idx="0">
                  <c:v>1</c:v>
                </c:pt>
                <c:pt idx="1">
                  <c:v>0.88249690258459623</c:v>
                </c:pt>
                <c:pt idx="2">
                  <c:v>0.77880078307140488</c:v>
                </c:pt>
                <c:pt idx="3">
                  <c:v>0.68728927879097268</c:v>
                </c:pt>
                <c:pt idx="4">
                  <c:v>0.60653065971263309</c:v>
                </c:pt>
                <c:pt idx="5">
                  <c:v>0.53526142851899061</c:v>
                </c:pt>
                <c:pt idx="6">
                  <c:v>0.4723665527410148</c:v>
                </c:pt>
                <c:pt idx="7">
                  <c:v>0.41686201967850856</c:v>
                </c:pt>
                <c:pt idx="8">
                  <c:v>0.36787944117144267</c:v>
                </c:pt>
                <c:pt idx="9">
                  <c:v>0.32465246735835013</c:v>
                </c:pt>
                <c:pt idx="10">
                  <c:v>0.28650479686019026</c:v>
                </c:pt>
                <c:pt idx="11">
                  <c:v>0.25283959580474663</c:v>
                </c:pt>
                <c:pt idx="12">
                  <c:v>0.22313016014842996</c:v>
                </c:pt>
                <c:pt idx="13">
                  <c:v>0.19691167520419414</c:v>
                </c:pt>
                <c:pt idx="14">
                  <c:v>0.17377394345044525</c:v>
                </c:pt>
                <c:pt idx="15">
                  <c:v>0.15335496684492855</c:v>
                </c:pt>
                <c:pt idx="16">
                  <c:v>0.1353352832366127</c:v>
                </c:pt>
                <c:pt idx="17">
                  <c:v>0.11943296826671972</c:v>
                </c:pt>
                <c:pt idx="18">
                  <c:v>0.10539922456186439</c:v>
                </c:pt>
                <c:pt idx="19">
                  <c:v>9.3014489210663576E-2</c:v>
                </c:pt>
                <c:pt idx="20">
                  <c:v>8.2084998623898855E-2</c:v>
                </c:pt>
                <c:pt idx="21">
                  <c:v>7.2439757034251512E-2</c:v>
                </c:pt>
                <c:pt idx="22">
                  <c:v>6.392786120670757E-2</c:v>
                </c:pt>
                <c:pt idx="23">
                  <c:v>5.6416139503777378E-2</c:v>
                </c:pt>
                <c:pt idx="24">
                  <c:v>4.9787068367863944E-2</c:v>
                </c:pt>
                <c:pt idx="25">
                  <c:v>4.3936933623407455E-2</c:v>
                </c:pt>
                <c:pt idx="26">
                  <c:v>3.877420783172203E-2</c:v>
                </c:pt>
                <c:pt idx="27">
                  <c:v>3.4218118311666053E-2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8953344"/>
        <c:axId val="87744512"/>
      </c:lineChart>
      <c:catAx>
        <c:axId val="88953344"/>
        <c:scaling>
          <c:orientation val="minMax"/>
        </c:scaling>
        <c:delete val="1"/>
        <c:axPos val="b"/>
        <c:majorTickMark val="out"/>
        <c:minorTickMark val="none"/>
        <c:tickLblPos val="none"/>
        <c:crossAx val="87744512"/>
        <c:crosses val="autoZero"/>
        <c:auto val="1"/>
        <c:lblAlgn val="ctr"/>
        <c:lblOffset val="100"/>
        <c:noMultiLvlLbl val="0"/>
      </c:catAx>
      <c:valAx>
        <c:axId val="87744512"/>
        <c:scaling>
          <c:orientation val="minMax"/>
          <c:max val="1"/>
        </c:scaling>
        <c:delete val="0"/>
        <c:axPos val="l"/>
        <c:majorGridlines>
          <c:spPr>
            <a:ln>
              <a:solidFill>
                <a:srgbClr val="0070C0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crossAx val="889533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000" dirty="0" err="1"/>
              <a:t>weibull</a:t>
            </a:r>
            <a:endParaRPr lang="en-US" sz="1000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Sheet4!$C$1</c:f>
              <c:strCache>
                <c:ptCount val="1"/>
                <c:pt idx="0">
                  <c:v>weibull</c:v>
                </c:pt>
              </c:strCache>
            </c:strRef>
          </c:tx>
          <c:marker>
            <c:symbol val="none"/>
          </c:marker>
          <c:val>
            <c:numRef>
              <c:f>Sheet4!$C$2:$C$29</c:f>
              <c:numCache>
                <c:formatCode>General</c:formatCode>
                <c:ptCount val="28"/>
                <c:pt idx="0">
                  <c:v>1</c:v>
                </c:pt>
                <c:pt idx="1">
                  <c:v>0.99953135984611663</c:v>
                </c:pt>
                <c:pt idx="2">
                  <c:v>0.99625702246917136</c:v>
                </c:pt>
                <c:pt idx="3">
                  <c:v>0.98742350351731911</c:v>
                </c:pt>
                <c:pt idx="4">
                  <c:v>0.97044553354850893</c:v>
                </c:pt>
                <c:pt idx="5">
                  <c:v>0.94308982158432619</c:v>
                </c:pt>
                <c:pt idx="6">
                  <c:v>0.90370707787319648</c:v>
                </c:pt>
                <c:pt idx="7">
                  <c:v>0.85147831161701892</c:v>
                </c:pt>
                <c:pt idx="8">
                  <c:v>0.78662786106655369</c:v>
                </c:pt>
                <c:pt idx="9">
                  <c:v>0.71054801823921254</c:v>
                </c:pt>
                <c:pt idx="10">
                  <c:v>0.62578400960459191</c:v>
                </c:pt>
                <c:pt idx="11">
                  <c:v>0.5358471909868876</c:v>
                </c:pt>
                <c:pt idx="12">
                  <c:v>0.44485806622294144</c:v>
                </c:pt>
                <c:pt idx="13">
                  <c:v>0.35706274726495879</c:v>
                </c:pt>
                <c:pt idx="14">
                  <c:v>0.27630498644567486</c:v>
                </c:pt>
                <c:pt idx="15">
                  <c:v>0.20555713592330566</c:v>
                </c:pt>
                <c:pt idx="16">
                  <c:v>0.14660696213035021</c:v>
                </c:pt>
                <c:pt idx="17">
                  <c:v>9.9961641658098455E-2</c:v>
                </c:pt>
                <c:pt idx="18">
                  <c:v>6.4975175332323123E-2</c:v>
                </c:pt>
                <c:pt idx="19">
                  <c:v>4.0149060042865975E-2</c:v>
                </c:pt>
                <c:pt idx="20">
                  <c:v>2.3517745856009124E-2</c:v>
                </c:pt>
                <c:pt idx="21">
                  <c:v>1.3022277295601145E-2</c:v>
                </c:pt>
                <c:pt idx="22">
                  <c:v>6.797162726325948E-3</c:v>
                </c:pt>
                <c:pt idx="23">
                  <c:v>3.3350045009675647E-3</c:v>
                </c:pt>
                <c:pt idx="24">
                  <c:v>1.5338106793244639E-3</c:v>
                </c:pt>
                <c:pt idx="25">
                  <c:v>6.5937459863845663E-4</c:v>
                </c:pt>
                <c:pt idx="26">
                  <c:v>2.6421431101203321E-4</c:v>
                </c:pt>
                <c:pt idx="27">
                  <c:v>9.8406248982772353E-5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8954368"/>
        <c:axId val="87746240"/>
      </c:lineChart>
      <c:catAx>
        <c:axId val="88954368"/>
        <c:scaling>
          <c:orientation val="minMax"/>
        </c:scaling>
        <c:delete val="1"/>
        <c:axPos val="b"/>
        <c:majorTickMark val="out"/>
        <c:minorTickMark val="none"/>
        <c:tickLblPos val="none"/>
        <c:crossAx val="87746240"/>
        <c:crosses val="autoZero"/>
        <c:auto val="1"/>
        <c:lblAlgn val="ctr"/>
        <c:lblOffset val="100"/>
        <c:noMultiLvlLbl val="0"/>
      </c:catAx>
      <c:valAx>
        <c:axId val="87746240"/>
        <c:scaling>
          <c:orientation val="minMax"/>
          <c:max val="1"/>
        </c:scaling>
        <c:delete val="0"/>
        <c:axPos val="l"/>
        <c:majorGridlines>
          <c:spPr>
            <a:ln>
              <a:solidFill>
                <a:srgbClr val="4F81BD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crossAx val="889543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000" dirty="0"/>
              <a:t>log-logistic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Sheet4!$E$1</c:f>
              <c:strCache>
                <c:ptCount val="1"/>
                <c:pt idx="0">
                  <c:v>log-logistic</c:v>
                </c:pt>
              </c:strCache>
            </c:strRef>
          </c:tx>
          <c:marker>
            <c:symbol val="none"/>
          </c:marker>
          <c:val>
            <c:numRef>
              <c:f>Sheet4!$E$2:$E$29</c:f>
              <c:numCache>
                <c:formatCode>General</c:formatCode>
                <c:ptCount val="28"/>
                <c:pt idx="0">
                  <c:v>1</c:v>
                </c:pt>
                <c:pt idx="1">
                  <c:v>0.9696969696969695</c:v>
                </c:pt>
                <c:pt idx="2">
                  <c:v>0.88888888888888884</c:v>
                </c:pt>
                <c:pt idx="3">
                  <c:v>0.78048780487804859</c:v>
                </c:pt>
                <c:pt idx="4">
                  <c:v>0.66666666666666663</c:v>
                </c:pt>
                <c:pt idx="5">
                  <c:v>0.56140350877192935</c:v>
                </c:pt>
                <c:pt idx="6">
                  <c:v>0.47058823529411792</c:v>
                </c:pt>
                <c:pt idx="7">
                  <c:v>0.39506172839506193</c:v>
                </c:pt>
                <c:pt idx="8">
                  <c:v>0.33333333333333331</c:v>
                </c:pt>
                <c:pt idx="9">
                  <c:v>0.28318584070796476</c:v>
                </c:pt>
                <c:pt idx="10">
                  <c:v>0.24242424242424251</c:v>
                </c:pt>
                <c:pt idx="11">
                  <c:v>0.20915032679738571</c:v>
                </c:pt>
                <c:pt idx="12">
                  <c:v>0.18181818181818196</c:v>
                </c:pt>
                <c:pt idx="13">
                  <c:v>0.15920398009950257</c:v>
                </c:pt>
                <c:pt idx="14">
                  <c:v>0.14035087719298245</c:v>
                </c:pt>
                <c:pt idx="15">
                  <c:v>0.1245136186770428</c:v>
                </c:pt>
                <c:pt idx="16">
                  <c:v>0.1111111111111111</c:v>
                </c:pt>
                <c:pt idx="17">
                  <c:v>9.9688473520249274E-2</c:v>
                </c:pt>
                <c:pt idx="18">
                  <c:v>8.98876404494382E-2</c:v>
                </c:pt>
                <c:pt idx="19">
                  <c:v>8.1424936386768468E-2</c:v>
                </c:pt>
                <c:pt idx="20">
                  <c:v>7.407407407407407E-2</c:v>
                </c:pt>
                <c:pt idx="21">
                  <c:v>6.7653276955602581E-2</c:v>
                </c:pt>
                <c:pt idx="22">
                  <c:v>6.2015503875968991E-2</c:v>
                </c:pt>
                <c:pt idx="23">
                  <c:v>5.7040998217468802E-2</c:v>
                </c:pt>
                <c:pt idx="24">
                  <c:v>5.2631578947368432E-2</c:v>
                </c:pt>
                <c:pt idx="25">
                  <c:v>4.8706240487062395E-2</c:v>
                </c:pt>
                <c:pt idx="26">
                  <c:v>4.5197740112994364E-2</c:v>
                </c:pt>
                <c:pt idx="27">
                  <c:v>4.2049934296977683E-2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8954880"/>
        <c:axId val="87747968"/>
      </c:lineChart>
      <c:catAx>
        <c:axId val="88954880"/>
        <c:scaling>
          <c:orientation val="minMax"/>
        </c:scaling>
        <c:delete val="1"/>
        <c:axPos val="b"/>
        <c:majorTickMark val="out"/>
        <c:minorTickMark val="none"/>
        <c:tickLblPos val="none"/>
        <c:crossAx val="87747968"/>
        <c:crosses val="autoZero"/>
        <c:auto val="1"/>
        <c:lblAlgn val="ctr"/>
        <c:lblOffset val="100"/>
        <c:noMultiLvlLbl val="0"/>
      </c:catAx>
      <c:valAx>
        <c:axId val="87747968"/>
        <c:scaling>
          <c:orientation val="minMax"/>
          <c:max val="1"/>
        </c:scaling>
        <c:delete val="0"/>
        <c:axPos val="l"/>
        <c:majorGridlines>
          <c:spPr>
            <a:ln>
              <a:solidFill>
                <a:srgbClr val="0070C0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crossAx val="889548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Sheet3!$F$1</c:f>
              <c:strCache>
                <c:ptCount val="1"/>
                <c:pt idx="0">
                  <c:v>S^(tj)</c:v>
                </c:pt>
              </c:strCache>
            </c:strRef>
          </c:tx>
          <c:marker>
            <c:symbol val="none"/>
          </c:marker>
          <c:cat>
            <c:numRef>
              <c:f>Sheet3!$A$2:$A$12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cat>
          <c:val>
            <c:numRef>
              <c:f>Sheet3!$F$2:$F$12</c:f>
              <c:numCache>
                <c:formatCode>0.00</c:formatCode>
                <c:ptCount val="11"/>
                <c:pt idx="0">
                  <c:v>1</c:v>
                </c:pt>
                <c:pt idx="1">
                  <c:v>0.9285714285714286</c:v>
                </c:pt>
                <c:pt idx="2">
                  <c:v>0.85714285714285754</c:v>
                </c:pt>
                <c:pt idx="3">
                  <c:v>0.86000000000000032</c:v>
                </c:pt>
                <c:pt idx="4">
                  <c:v>0.70129870129870164</c:v>
                </c:pt>
                <c:pt idx="5">
                  <c:v>0.70000000000000029</c:v>
                </c:pt>
                <c:pt idx="6">
                  <c:v>0.70129870129870164</c:v>
                </c:pt>
                <c:pt idx="7">
                  <c:v>0.5844155844155845</c:v>
                </c:pt>
                <c:pt idx="8">
                  <c:v>0.58000000000000007</c:v>
                </c:pt>
                <c:pt idx="9">
                  <c:v>0.46753246753246791</c:v>
                </c:pt>
                <c:pt idx="10">
                  <c:v>0.23376623376623401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1062272"/>
        <c:axId val="87749696"/>
      </c:lineChart>
      <c:catAx>
        <c:axId val="91062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7749696"/>
        <c:crosses val="autoZero"/>
        <c:auto val="1"/>
        <c:lblAlgn val="ctr"/>
        <c:lblOffset val="100"/>
        <c:noMultiLvlLbl val="0"/>
      </c:catAx>
      <c:valAx>
        <c:axId val="87749696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910622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2/24/2012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2/24/2012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4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Rob Lancaster, Orbitz Worldwide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Survival Analysis &amp;</a:t>
            </a:r>
            <a:br>
              <a:rPr lang="en-US" dirty="0" smtClean="0"/>
            </a:br>
            <a:r>
              <a:rPr lang="en-US" dirty="0" smtClean="0"/>
              <a:t>TTL Optimization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Censoring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Period of no information</a:t>
            </a:r>
          </a:p>
          <a:p>
            <a:pPr lvl="1"/>
            <a:r>
              <a:rPr lang="en-US" dirty="0" smtClean="0"/>
              <a:t>Left-censored.</a:t>
            </a:r>
          </a:p>
          <a:p>
            <a:pPr lvl="1"/>
            <a:r>
              <a:rPr lang="en-US" dirty="0"/>
              <a:t>Right-censored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Causes:</a:t>
            </a:r>
          </a:p>
          <a:p>
            <a:pPr lvl="1"/>
            <a:r>
              <a:rPr lang="en-US" dirty="0" smtClean="0"/>
              <a:t>Individual is “lost” to follow-up</a:t>
            </a:r>
          </a:p>
          <a:p>
            <a:pPr lvl="1"/>
            <a:r>
              <a:rPr lang="en-US" dirty="0" smtClean="0"/>
              <a:t>Death from cause unrelated to event of interest</a:t>
            </a:r>
          </a:p>
          <a:p>
            <a:pPr lvl="1"/>
            <a:r>
              <a:rPr lang="en-US" dirty="0" smtClean="0"/>
              <a:t>Study ends</a:t>
            </a:r>
          </a:p>
          <a:p>
            <a:r>
              <a:rPr lang="en-US" dirty="0" smtClean="0"/>
              <a:t>Models assume either failure or censoring.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Survival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Survival Function: S(t)</a:t>
            </a:r>
          </a:p>
          <a:p>
            <a:r>
              <a:rPr lang="en-US" dirty="0" smtClean="0"/>
              <a:t>Probability of survival greater than t,</a:t>
            </a:r>
          </a:p>
          <a:p>
            <a:pPr>
              <a:buNone/>
            </a:pPr>
            <a:r>
              <a:rPr lang="en-US" dirty="0" smtClean="0"/>
              <a:t>   i.e. that T &gt; t</a:t>
            </a:r>
          </a:p>
          <a:p>
            <a:r>
              <a:rPr lang="en-US" dirty="0" smtClean="0"/>
              <a:t>Properties:</a:t>
            </a:r>
          </a:p>
          <a:p>
            <a:pPr lvl="1"/>
            <a:r>
              <a:rPr lang="en-US" dirty="0" smtClean="0"/>
              <a:t>Non-increasing</a:t>
            </a:r>
          </a:p>
          <a:p>
            <a:pPr lvl="1"/>
            <a:r>
              <a:rPr lang="en-US" dirty="0" smtClean="0"/>
              <a:t>S(t) = 1, for t=0.</a:t>
            </a:r>
          </a:p>
          <a:p>
            <a:pPr lvl="1"/>
            <a:r>
              <a:rPr lang="en-US" dirty="0" smtClean="0"/>
              <a:t>S(t) = 0, t=</a:t>
            </a:r>
            <a:r>
              <a:rPr lang="en-US" b="1" dirty="0" smtClean="0"/>
              <a:t>∞ </a:t>
            </a:r>
          </a:p>
          <a:p>
            <a:pPr lvl="2"/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2"/>
          </p:nvPr>
        </p:nvGraphicFramePr>
        <p:xfrm>
          <a:off x="5562600" y="1219200"/>
          <a:ext cx="2381249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5562600" y="2971800"/>
          <a:ext cx="2362200" cy="167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5562600" y="4724400"/>
          <a:ext cx="2438400" cy="175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Kaplan-Meier Estimates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1219199" y="1981200"/>
          <a:ext cx="3048000" cy="3428997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  <a:gridCol w="762000"/>
              </a:tblGrid>
              <a:tr h="4472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>
                          <a:solidFill>
                            <a:schemeClr val="bg1"/>
                          </a:solidFill>
                          <a:latin typeface="Calibri"/>
                        </a:rPr>
                        <a:t>t</a:t>
                      </a:r>
                      <a:r>
                        <a:rPr lang="en-US" sz="1400" b="1" i="0" u="none" strike="noStrike" baseline="-25000" dirty="0" err="1">
                          <a:solidFill>
                            <a:schemeClr val="bg1"/>
                          </a:solidFill>
                          <a:latin typeface="Calibri"/>
                        </a:rPr>
                        <a:t>j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>
                          <a:solidFill>
                            <a:schemeClr val="bg1"/>
                          </a:solidFill>
                          <a:latin typeface="Calibri"/>
                        </a:rPr>
                        <a:t>m</a:t>
                      </a:r>
                      <a:r>
                        <a:rPr lang="en-US" sz="1400" b="1" i="0" u="none" strike="noStrike" baseline="-25000" dirty="0" err="1">
                          <a:solidFill>
                            <a:schemeClr val="bg1"/>
                          </a:solidFill>
                          <a:latin typeface="Calibri"/>
                        </a:rPr>
                        <a:t>j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>
                          <a:solidFill>
                            <a:schemeClr val="bg1"/>
                          </a:solidFill>
                          <a:latin typeface="Calibri"/>
                        </a:rPr>
                        <a:t>q</a:t>
                      </a:r>
                      <a:r>
                        <a:rPr lang="en-US" sz="1400" b="1" i="0" u="none" strike="noStrike" baseline="-25000" dirty="0" err="1">
                          <a:solidFill>
                            <a:schemeClr val="bg1"/>
                          </a:solidFill>
                          <a:latin typeface="Calibri"/>
                        </a:rPr>
                        <a:t>j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 smtClean="0">
                          <a:solidFill>
                            <a:schemeClr val="bg1"/>
                          </a:solidFill>
                          <a:latin typeface="Calibri"/>
                        </a:rPr>
                        <a:t>n</a:t>
                      </a:r>
                      <a:r>
                        <a:rPr lang="en-US" sz="1400" b="1" i="0" u="none" strike="noStrike" baseline="-25000" dirty="0" err="1" smtClean="0">
                          <a:solidFill>
                            <a:schemeClr val="bg1"/>
                          </a:solidFill>
                          <a:latin typeface="Calibri"/>
                        </a:rPr>
                        <a:t>j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3"/>
                    </a:solidFill>
                  </a:tcPr>
                </a:tc>
              </a:tr>
              <a:tr h="3727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3727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3727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3727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3727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3727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3727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3727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prst="coolSlant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sz="2800" dirty="0" err="1" smtClean="0"/>
              <a:t>t</a:t>
            </a:r>
            <a:r>
              <a:rPr lang="en-US" sz="2800" baseline="-25000" dirty="0" err="1" smtClean="0"/>
              <a:t>j</a:t>
            </a:r>
            <a:r>
              <a:rPr lang="en-US" sz="2800" dirty="0" smtClean="0"/>
              <a:t>: observation time</a:t>
            </a:r>
          </a:p>
          <a:p>
            <a:r>
              <a:rPr lang="en-US" sz="2800" dirty="0" err="1" smtClean="0"/>
              <a:t>m</a:t>
            </a:r>
            <a:r>
              <a:rPr lang="en-US" sz="2800" baseline="-25000" dirty="0" err="1" smtClean="0"/>
              <a:t>j</a:t>
            </a:r>
            <a:r>
              <a:rPr lang="en-US" sz="2800" dirty="0" smtClean="0"/>
              <a:t>: number of failures</a:t>
            </a:r>
          </a:p>
          <a:p>
            <a:r>
              <a:rPr lang="en-US" sz="2800" dirty="0" err="1" smtClean="0"/>
              <a:t>q</a:t>
            </a:r>
            <a:r>
              <a:rPr lang="en-US" sz="2800" baseline="-25000" dirty="0" err="1" smtClean="0"/>
              <a:t>j</a:t>
            </a:r>
            <a:r>
              <a:rPr lang="en-US" sz="2800" dirty="0" smtClean="0"/>
              <a:t>: number of censored observations</a:t>
            </a:r>
          </a:p>
          <a:p>
            <a:r>
              <a:rPr lang="en-US" sz="2800" dirty="0" err="1" smtClean="0"/>
              <a:t>n</a:t>
            </a:r>
            <a:r>
              <a:rPr lang="en-US" sz="2800" baseline="-25000" dirty="0" err="1" smtClean="0"/>
              <a:t>j</a:t>
            </a:r>
            <a:r>
              <a:rPr lang="en-US" sz="2800" dirty="0" smtClean="0"/>
              <a:t>: number at risk</a:t>
            </a:r>
          </a:p>
          <a:p>
            <a:endParaRPr lang="en-US" sz="2800" dirty="0" smtClean="0"/>
          </a:p>
          <a:p>
            <a:endParaRPr lang="en-US" sz="2800" b="1" dirty="0" smtClean="0">
              <a:latin typeface="Calibri"/>
            </a:endParaRP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4191000"/>
            <a:ext cx="5949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Kaplan-Meier Estimates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4"/>
              <p:cNvGraphicFramePr>
                <a:graphicFrameLocks noGrp="1"/>
              </p:cNvGraphicFramePr>
              <p:nvPr>
                <p:ph sz="quarter" idx="1"/>
                <p:extLst>
                  <p:ext uri="{D42A27DB-BD31-4B8C-83A1-F6EECF244321}">
                    <p14:modId xmlns:p14="http://schemas.microsoft.com/office/powerpoint/2010/main" val="1860425927"/>
                  </p:ext>
                </p:extLst>
              </p:nvPr>
            </p:nvGraphicFramePr>
            <p:xfrm>
              <a:off x="762003" y="1524002"/>
              <a:ext cx="3902074" cy="4343402"/>
            </p:xfrm>
            <a:graphic>
              <a:graphicData uri="http://schemas.openxmlformats.org/drawingml/2006/table">
                <a:tbl>
                  <a:tblPr/>
                  <a:tblGrid>
                    <a:gridCol w="536675"/>
                    <a:gridCol w="530122"/>
                    <a:gridCol w="543228"/>
                    <a:gridCol w="536675"/>
                    <a:gridCol w="825097"/>
                    <a:gridCol w="930277"/>
                  </a:tblGrid>
                  <a:tr h="56653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1" i="0" u="none" strike="noStrike" dirty="0" err="1">
                              <a:solidFill>
                                <a:schemeClr val="bg1"/>
                              </a:solidFill>
                              <a:latin typeface="Calibri"/>
                            </a:rPr>
                            <a:t>t</a:t>
                          </a:r>
                          <a:r>
                            <a:rPr lang="en-US" sz="1400" b="1" i="0" u="none" strike="noStrike" baseline="-25000" dirty="0" err="1">
                              <a:solidFill>
                                <a:schemeClr val="bg1"/>
                              </a:solidFill>
                              <a:latin typeface="Calibri"/>
                            </a:rPr>
                            <a:t>j</a:t>
                          </a:r>
                          <a:endParaRPr lang="en-US" sz="1400" b="1" i="0" u="none" strike="noStrike" dirty="0">
                            <a:solidFill>
                              <a:schemeClr val="bg1"/>
                            </a:solidFill>
                            <a:latin typeface="Calibri"/>
                          </a:endParaRP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  <a:solidFill>
                          <a:schemeClr val="accent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1" i="0" u="none" strike="noStrike" dirty="0" err="1">
                              <a:solidFill>
                                <a:schemeClr val="bg1"/>
                              </a:solidFill>
                              <a:latin typeface="Calibri"/>
                            </a:rPr>
                            <a:t>m</a:t>
                          </a:r>
                          <a:r>
                            <a:rPr lang="en-US" sz="1400" b="1" i="0" u="none" strike="noStrike" baseline="-25000" dirty="0" err="1">
                              <a:solidFill>
                                <a:schemeClr val="bg1"/>
                              </a:solidFill>
                              <a:latin typeface="Calibri"/>
                            </a:rPr>
                            <a:t>j</a:t>
                          </a:r>
                          <a:endParaRPr lang="en-US" sz="1400" b="1" i="0" u="none" strike="noStrike" dirty="0">
                            <a:solidFill>
                              <a:schemeClr val="bg1"/>
                            </a:solidFill>
                            <a:latin typeface="Calibri"/>
                          </a:endParaRP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  <a:solidFill>
                          <a:schemeClr val="accent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1" i="0" u="none" strike="noStrike" dirty="0" err="1">
                              <a:solidFill>
                                <a:schemeClr val="bg1"/>
                              </a:solidFill>
                              <a:latin typeface="Calibri"/>
                            </a:rPr>
                            <a:t>q</a:t>
                          </a:r>
                          <a:r>
                            <a:rPr lang="en-US" sz="1400" b="1" i="0" u="none" strike="noStrike" baseline="-25000" dirty="0" err="1">
                              <a:solidFill>
                                <a:schemeClr val="bg1"/>
                              </a:solidFill>
                              <a:latin typeface="Calibri"/>
                            </a:rPr>
                            <a:t>j</a:t>
                          </a:r>
                          <a:endParaRPr lang="en-US" sz="1400" b="1" i="0" u="none" strike="noStrike" dirty="0">
                            <a:solidFill>
                              <a:schemeClr val="bg1"/>
                            </a:solidFill>
                            <a:latin typeface="Calibri"/>
                          </a:endParaRP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  <a:solidFill>
                          <a:schemeClr val="accent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1" i="0" u="none" strike="noStrike" dirty="0" err="1" smtClean="0">
                              <a:solidFill>
                                <a:schemeClr val="bg1"/>
                              </a:solidFill>
                              <a:latin typeface="Calibri"/>
                            </a:rPr>
                            <a:t>n</a:t>
                          </a:r>
                          <a:r>
                            <a:rPr lang="en-US" sz="1400" b="1" i="0" u="none" strike="noStrike" baseline="-25000" dirty="0" err="1" smtClean="0">
                              <a:solidFill>
                                <a:schemeClr val="bg1"/>
                              </a:solidFill>
                              <a:latin typeface="Calibri"/>
                            </a:rPr>
                            <a:t>j</a:t>
                          </a:r>
                          <a:endParaRPr lang="en-US" sz="1400" b="1" i="0" u="none" strike="noStrike" dirty="0">
                            <a:solidFill>
                              <a:schemeClr val="bg1"/>
                            </a:solidFill>
                            <a:latin typeface="Calibri"/>
                          </a:endParaRP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  <a:solidFill>
                          <a:schemeClr val="accent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1" i="0" u="none" strike="noStrike" dirty="0" smtClean="0">
                              <a:solidFill>
                                <a:schemeClr val="bg1"/>
                              </a:solidFill>
                              <a:latin typeface="Calibri"/>
                            </a:rPr>
                            <a:t>~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kumimoji="0" lang="en-US" sz="1600" b="1" i="1" kern="1200" smtClean="0"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accPr>
                                <m:e>
                                  <m:r>
                                    <a:rPr kumimoji="0" lang="en-US" sz="1600" b="1" i="1" kern="1200"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𝒔</m:t>
                                  </m:r>
                                </m:e>
                              </m:acc>
                              <m:r>
                                <a:rPr kumimoji="0" lang="en-US" sz="1600" b="0" i="1" kern="1200" smtClean="0">
                                  <a:solidFill>
                                    <a:schemeClr val="bg1"/>
                                  </a:solidFill>
                                  <a:effectLst/>
                                  <a:latin typeface="Cambria Math"/>
                                  <a:ea typeface="+mn-ea"/>
                                  <a:cs typeface="+mn-cs"/>
                                </a:rPr>
                                <m:t>′</m:t>
                              </m:r>
                              <m:r>
                                <a:rPr kumimoji="0" lang="en-US" sz="1600" i="1" kern="1200"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  <a:ea typeface="+mn-ea"/>
                                  <a:cs typeface="+mn-cs"/>
                                </a:rPr>
                                <m:t> </m:t>
                              </m:r>
                            </m:oMath>
                          </a14:m>
                          <a:r>
                            <a:rPr lang="en-US" sz="1400" b="1" i="0" u="none" strike="noStrike" dirty="0" smtClean="0">
                              <a:solidFill>
                                <a:schemeClr val="bg1"/>
                              </a:solidFill>
                              <a:latin typeface="Calibri"/>
                            </a:rPr>
                            <a:t>(</a:t>
                          </a:r>
                          <a:r>
                            <a:rPr lang="en-US" sz="1400" dirty="0" smtClean="0">
                              <a:solidFill>
                                <a:schemeClr val="bg1"/>
                              </a:solidFill>
                              <a:latin typeface="Calibri"/>
                            </a:rPr>
                            <a:t>t</a:t>
                          </a:r>
                          <a:r>
                            <a:rPr lang="en-US" sz="1400" baseline="-25000" dirty="0" smtClean="0">
                              <a:solidFill>
                                <a:schemeClr val="bg1"/>
                              </a:solidFill>
                              <a:latin typeface="Calibri"/>
                            </a:rPr>
                            <a:t>j</a:t>
                          </a:r>
                          <a:r>
                            <a:rPr lang="en-US" sz="1400" b="1" i="0" u="none" strike="noStrike" dirty="0" smtClean="0">
                              <a:solidFill>
                                <a:schemeClr val="bg1"/>
                              </a:solidFill>
                              <a:latin typeface="Calibri"/>
                            </a:rPr>
                            <a:t>)</a:t>
                          </a:r>
                          <a:endParaRPr lang="en-US" sz="1400" b="1" i="0" u="none" strike="noStrike" dirty="0">
                            <a:solidFill>
                              <a:schemeClr val="bg1"/>
                            </a:solidFill>
                            <a:latin typeface="Calibri"/>
                          </a:endParaRP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  <a:solidFill>
                          <a:schemeClr val="accent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kumimoji="0" lang="en-US" sz="1400" b="1" i="1" kern="1200" smtClean="0"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accPr>
                                <m:e>
                                  <m:r>
                                    <a:rPr kumimoji="0" lang="en-US" sz="1800" b="1" i="1" kern="1200"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𝒔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sz="1400" b="1" i="0" u="none" strike="noStrike" dirty="0" smtClean="0">
                              <a:solidFill>
                                <a:schemeClr val="bg1"/>
                              </a:solidFill>
                              <a:latin typeface="Calibri"/>
                            </a:rPr>
                            <a:t>(</a:t>
                          </a:r>
                          <a:r>
                            <a:rPr lang="en-US" sz="1400" b="1" i="0" u="none" strike="noStrike" dirty="0" err="1" smtClean="0">
                              <a:solidFill>
                                <a:schemeClr val="bg1"/>
                              </a:solidFill>
                              <a:latin typeface="Calibri"/>
                            </a:rPr>
                            <a:t>t</a:t>
                          </a:r>
                          <a:r>
                            <a:rPr lang="en-US" sz="1400" b="1" i="0" u="none" strike="noStrike" baseline="-25000" dirty="0" err="1" smtClean="0">
                              <a:solidFill>
                                <a:schemeClr val="bg1"/>
                              </a:solidFill>
                              <a:latin typeface="Calibri"/>
                            </a:rPr>
                            <a:t>j</a:t>
                          </a:r>
                          <a:r>
                            <a:rPr lang="en-US" sz="1400" b="1" i="0" u="none" strike="noStrike" dirty="0">
                              <a:solidFill>
                                <a:schemeClr val="bg1"/>
                              </a:solidFill>
                              <a:latin typeface="Calibri"/>
                            </a:rPr>
                            <a:t>)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  <a:solidFill>
                          <a:schemeClr val="accent3"/>
                        </a:solidFill>
                      </a:tcPr>
                    </a:tc>
                  </a:tr>
                  <a:tr h="47210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14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1.00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1.00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</a:tr>
                  <a:tr h="47210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14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0.93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0.93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</a:tr>
                  <a:tr h="47210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2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13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0.92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0.86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</a:tr>
                  <a:tr h="47210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4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2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11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0.82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0.70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</a:tr>
                  <a:tr h="47210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6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2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8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1.00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0.70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</a:tr>
                  <a:tr h="47210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7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6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0.83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0.58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</a:tr>
                  <a:tr h="47210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9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5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0.80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0.47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</a:tr>
                  <a:tr h="47210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2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2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4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0.50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0.23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4"/>
              <p:cNvGraphicFramePr>
                <a:graphicFrameLocks noGrp="1"/>
              </p:cNvGraphicFramePr>
              <p:nvPr>
                <p:ph sz="quarter" idx="1"/>
                <p:extLst>
                  <p:ext uri="{D42A27DB-BD31-4B8C-83A1-F6EECF244321}">
                    <p14:modId xmlns:p14="http://schemas.microsoft.com/office/powerpoint/2010/main" val="1860425927"/>
                  </p:ext>
                </p:extLst>
              </p:nvPr>
            </p:nvGraphicFramePr>
            <p:xfrm>
              <a:off x="762003" y="1524002"/>
              <a:ext cx="3902074" cy="4343402"/>
            </p:xfrm>
            <a:graphic>
              <a:graphicData uri="http://schemas.openxmlformats.org/drawingml/2006/table">
                <a:tbl>
                  <a:tblPr/>
                  <a:tblGrid>
                    <a:gridCol w="536675"/>
                    <a:gridCol w="530122"/>
                    <a:gridCol w="543228"/>
                    <a:gridCol w="536675"/>
                    <a:gridCol w="825097"/>
                    <a:gridCol w="930277"/>
                  </a:tblGrid>
                  <a:tr h="56653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1" i="0" u="none" strike="noStrike" dirty="0" err="1">
                              <a:solidFill>
                                <a:schemeClr val="bg1"/>
                              </a:solidFill>
                              <a:latin typeface="Calibri"/>
                            </a:rPr>
                            <a:t>t</a:t>
                          </a:r>
                          <a:r>
                            <a:rPr lang="en-US" sz="1400" b="1" i="0" u="none" strike="noStrike" baseline="-25000" dirty="0" err="1">
                              <a:solidFill>
                                <a:schemeClr val="bg1"/>
                              </a:solidFill>
                              <a:latin typeface="Calibri"/>
                            </a:rPr>
                            <a:t>j</a:t>
                          </a:r>
                          <a:endParaRPr lang="en-US" sz="1400" b="1" i="0" u="none" strike="noStrike" dirty="0">
                            <a:solidFill>
                              <a:schemeClr val="bg1"/>
                            </a:solidFill>
                            <a:latin typeface="Calibri"/>
                          </a:endParaRP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  <a:solidFill>
                          <a:schemeClr val="accent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1" i="0" u="none" strike="noStrike" dirty="0" err="1">
                              <a:solidFill>
                                <a:schemeClr val="bg1"/>
                              </a:solidFill>
                              <a:latin typeface="Calibri"/>
                            </a:rPr>
                            <a:t>m</a:t>
                          </a:r>
                          <a:r>
                            <a:rPr lang="en-US" sz="1400" b="1" i="0" u="none" strike="noStrike" baseline="-25000" dirty="0" err="1">
                              <a:solidFill>
                                <a:schemeClr val="bg1"/>
                              </a:solidFill>
                              <a:latin typeface="Calibri"/>
                            </a:rPr>
                            <a:t>j</a:t>
                          </a:r>
                          <a:endParaRPr lang="en-US" sz="1400" b="1" i="0" u="none" strike="noStrike" dirty="0">
                            <a:solidFill>
                              <a:schemeClr val="bg1"/>
                            </a:solidFill>
                            <a:latin typeface="Calibri"/>
                          </a:endParaRP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  <a:solidFill>
                          <a:schemeClr val="accent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1" i="0" u="none" strike="noStrike" dirty="0" err="1">
                              <a:solidFill>
                                <a:schemeClr val="bg1"/>
                              </a:solidFill>
                              <a:latin typeface="Calibri"/>
                            </a:rPr>
                            <a:t>q</a:t>
                          </a:r>
                          <a:r>
                            <a:rPr lang="en-US" sz="1400" b="1" i="0" u="none" strike="noStrike" baseline="-25000" dirty="0" err="1">
                              <a:solidFill>
                                <a:schemeClr val="bg1"/>
                              </a:solidFill>
                              <a:latin typeface="Calibri"/>
                            </a:rPr>
                            <a:t>j</a:t>
                          </a:r>
                          <a:endParaRPr lang="en-US" sz="1400" b="1" i="0" u="none" strike="noStrike" dirty="0">
                            <a:solidFill>
                              <a:schemeClr val="bg1"/>
                            </a:solidFill>
                            <a:latin typeface="Calibri"/>
                          </a:endParaRP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  <a:solidFill>
                          <a:schemeClr val="accent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1" i="0" u="none" strike="noStrike" dirty="0" err="1" smtClean="0">
                              <a:solidFill>
                                <a:schemeClr val="bg1"/>
                              </a:solidFill>
                              <a:latin typeface="Calibri"/>
                            </a:rPr>
                            <a:t>n</a:t>
                          </a:r>
                          <a:r>
                            <a:rPr lang="en-US" sz="1400" b="1" i="0" u="none" strike="noStrike" baseline="-25000" dirty="0" err="1" smtClean="0">
                              <a:solidFill>
                                <a:schemeClr val="bg1"/>
                              </a:solidFill>
                              <a:latin typeface="Calibri"/>
                            </a:rPr>
                            <a:t>j</a:t>
                          </a:r>
                          <a:endParaRPr lang="en-US" sz="1400" b="1" i="0" u="none" strike="noStrike" dirty="0">
                            <a:solidFill>
                              <a:schemeClr val="bg1"/>
                            </a:solidFill>
                            <a:latin typeface="Calibri"/>
                          </a:endParaRP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  <a:solidFill>
                          <a:schemeClr val="accent3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  <a:blipFill rotWithShape="1">
                          <a:blip r:embed="rId2"/>
                          <a:stretch>
                            <a:fillRect l="-262963" t="-3226" r="-115556" b="-6849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  <a:blipFill rotWithShape="1">
                          <a:blip r:embed="rId2"/>
                          <a:stretch>
                            <a:fillRect l="-320261" t="-3226" r="-1961" b="-684946"/>
                          </a:stretch>
                        </a:blipFill>
                      </a:tcPr>
                    </a:tc>
                  </a:tr>
                  <a:tr h="47210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14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1.00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1.00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</a:tr>
                  <a:tr h="47210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14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0.93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0.93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</a:tr>
                  <a:tr h="47210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2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13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0.92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0.86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</a:tr>
                  <a:tr h="47210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4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2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11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0.82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0.70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</a:tr>
                  <a:tr h="47210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6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2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8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1.00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0.70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</a:tr>
                  <a:tr h="47210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7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6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0.83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0.58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</a:tr>
                  <a:tr h="47210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9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5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0.80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0.47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</a:tr>
                  <a:tr h="47210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10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2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2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4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0.50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latin typeface="Calibri"/>
                            </a:rPr>
                            <a:t>0.23</a:t>
                          </a:r>
                        </a:p>
                      </a:txBody>
                      <a:tcPr marL="8058" marR="8058" marT="8058" marB="0" anchor="b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cell3D prstMaterial="dkEdge">
                          <a:bevel prst="coolSlant"/>
                          <a:lightRig rig="flood" dir="t"/>
                        </a:cell3D>
                      </a:tcPr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6" name="Content Placeholder 5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452524068"/>
              </p:ext>
            </p:extLst>
          </p:nvPr>
        </p:nvGraphicFramePr>
        <p:xfrm>
          <a:off x="4933950" y="1447800"/>
          <a:ext cx="3749675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0" y="1803400"/>
            <a:ext cx="59499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762000" y="6143367"/>
                <a:ext cx="1943744" cy="676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b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  <m:r>
                          <a:rPr lang="en-US" b="0" i="1" smtClean="0">
                            <a:latin typeface="Cambria Math"/>
                          </a:rPr>
                          <m:t>′</m:t>
                        </m:r>
                      </m:e>
                    </m:acc>
                    <m:r>
                      <a:rPr lang="en-US" b="0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Calibri"/>
                  </a:rPr>
                  <a:t>(</a:t>
                </a:r>
                <a:r>
                  <a:rPr lang="en-US" dirty="0">
                    <a:latin typeface="Calibri"/>
                  </a:rPr>
                  <a:t>t</a:t>
                </a:r>
                <a:r>
                  <a:rPr lang="en-US" baseline="-25000" dirty="0">
                    <a:latin typeface="Calibri"/>
                  </a:rPr>
                  <a:t>j</a:t>
                </a:r>
                <a:r>
                  <a:rPr lang="en-US" dirty="0" smtClean="0">
                    <a:solidFill>
                      <a:schemeClr val="tx1"/>
                    </a:solidFill>
                    <a:latin typeface="Calibri"/>
                  </a:rPr>
                  <a:t>) = </a:t>
                </a:r>
                <a:r>
                  <a:rPr lang="en-US" dirty="0" smtClean="0">
                    <a:latin typeface="Calibri"/>
                  </a:rPr>
                  <a:t>(</a:t>
                </a:r>
                <a:r>
                  <a:rPr lang="en-US" dirty="0" err="1" smtClean="0">
                    <a:latin typeface="Calibri"/>
                  </a:rPr>
                  <a:t>n</a:t>
                </a:r>
                <a:r>
                  <a:rPr lang="en-US" baseline="-25000" dirty="0" err="1" smtClean="0">
                    <a:latin typeface="Calibri"/>
                  </a:rPr>
                  <a:t>j</a:t>
                </a:r>
                <a:r>
                  <a:rPr lang="en-US" baseline="-25000" dirty="0" smtClean="0">
                    <a:latin typeface="Calibri"/>
                  </a:rPr>
                  <a:t> - </a:t>
                </a:r>
                <a:r>
                  <a:rPr lang="en-US" dirty="0" err="1" smtClean="0">
                    <a:latin typeface="Calibri"/>
                  </a:rPr>
                  <a:t>m</a:t>
                </a:r>
                <a:r>
                  <a:rPr lang="en-US" baseline="-25000" dirty="0" err="1" smtClean="0">
                    <a:latin typeface="Calibri"/>
                  </a:rPr>
                  <a:t>j</a:t>
                </a:r>
                <a:r>
                  <a:rPr lang="en-US" dirty="0" smtClean="0">
                    <a:latin typeface="Calibri"/>
                  </a:rPr>
                  <a:t>)/ </a:t>
                </a:r>
                <a:r>
                  <a:rPr lang="en-US" dirty="0" err="1">
                    <a:latin typeface="Calibri"/>
                  </a:rPr>
                  <a:t>n</a:t>
                </a:r>
                <a:r>
                  <a:rPr lang="en-US" baseline="-25000" dirty="0" err="1">
                    <a:latin typeface="Calibri"/>
                  </a:rPr>
                  <a:t>j</a:t>
                </a:r>
                <a:endParaRPr lang="en-US" dirty="0">
                  <a:latin typeface="Calibri"/>
                </a:endParaRPr>
              </a:p>
              <a:p>
                <a:pPr algn="ctr" fontAlgn="b"/>
                <a:endParaRPr lang="en-US" b="1" dirty="0">
                  <a:solidFill>
                    <a:schemeClr val="bg1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6143367"/>
                <a:ext cx="1943744" cy="67666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819400" y="6150988"/>
                <a:ext cx="2286000" cy="39966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b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𝑠</m:t>
                        </m:r>
                      </m:e>
                    </m:acc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Calibri"/>
                  </a:rPr>
                  <a:t>(</a:t>
                </a:r>
                <a:r>
                  <a:rPr lang="en-US" dirty="0" err="1">
                    <a:solidFill>
                      <a:schemeClr val="tx1"/>
                    </a:solidFill>
                    <a:latin typeface="Calibri"/>
                  </a:rPr>
                  <a:t>t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Calibri"/>
                  </a:rPr>
                  <a:t>j</a:t>
                </a:r>
                <a:r>
                  <a:rPr lang="en-US" dirty="0" smtClean="0">
                    <a:solidFill>
                      <a:schemeClr val="tx1"/>
                    </a:solidFill>
                    <a:latin typeface="Calibri"/>
                  </a:rPr>
                  <a:t>) 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>
                            <a:latin typeface="Cambria Math"/>
                          </a:rPr>
                          <m:t>𝑠</m:t>
                        </m:r>
                      </m:e>
                    </m:acc>
                  </m:oMath>
                </a14:m>
                <a:r>
                  <a:rPr lang="en-US" dirty="0">
                    <a:latin typeface="Calibri"/>
                  </a:rPr>
                  <a:t>(</a:t>
                </a:r>
                <a:r>
                  <a:rPr lang="en-US" dirty="0" smtClean="0">
                    <a:latin typeface="Calibri"/>
                  </a:rPr>
                  <a:t>t</a:t>
                </a:r>
                <a:r>
                  <a:rPr lang="en-US" baseline="-25000" dirty="0" smtClean="0">
                    <a:latin typeface="Calibri"/>
                  </a:rPr>
                  <a:t>j-1</a:t>
                </a:r>
                <a:r>
                  <a:rPr lang="en-US" dirty="0" smtClean="0">
                    <a:latin typeface="Calibri"/>
                  </a:rPr>
                  <a:t>) *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  <m:r>
                          <a:rPr lang="en-US" b="0" i="1" smtClean="0">
                            <a:latin typeface="Cambria Math"/>
                          </a:rPr>
                          <m:t>′</m:t>
                        </m:r>
                      </m:e>
                    </m:acc>
                    <m:r>
                      <a:rPr lang="en-US" b="0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>
                    <a:latin typeface="Calibri"/>
                  </a:rPr>
                  <a:t>(t</a:t>
                </a:r>
                <a:r>
                  <a:rPr lang="en-US" baseline="-25000" dirty="0">
                    <a:latin typeface="Calibri"/>
                  </a:rPr>
                  <a:t>j</a:t>
                </a:r>
                <a:r>
                  <a:rPr lang="en-US" dirty="0">
                    <a:latin typeface="Calibri"/>
                  </a:rPr>
                  <a:t>) </a:t>
                </a:r>
                <a:r>
                  <a:rPr lang="en-US" dirty="0" smtClean="0">
                    <a:solidFill>
                      <a:schemeClr val="tx1"/>
                    </a:solidFill>
                    <a:latin typeface="Calibri"/>
                  </a:rPr>
                  <a:t> </a:t>
                </a:r>
                <a:endParaRPr lang="en-US" dirty="0">
                  <a:solidFill>
                    <a:schemeClr val="tx1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6150988"/>
                <a:ext cx="2286000" cy="399661"/>
              </a:xfrm>
              <a:prstGeom prst="rect">
                <a:avLst/>
              </a:prstGeom>
              <a:blipFill rotWithShape="1">
                <a:blip r:embed="rId6"/>
                <a:stretch>
                  <a:fillRect b="-227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Parametric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33800" cy="4572000"/>
          </a:xfrm>
        </p:spPr>
        <p:txBody>
          <a:bodyPr/>
          <a:lstStyle/>
          <a:p>
            <a:r>
              <a:rPr lang="en-US" dirty="0" smtClean="0"/>
              <a:t>Accelerated Failure Time</a:t>
            </a:r>
          </a:p>
          <a:p>
            <a:r>
              <a:rPr lang="en-US" dirty="0" smtClean="0"/>
              <a:t>Assume distribution</a:t>
            </a:r>
          </a:p>
          <a:p>
            <a:r>
              <a:rPr lang="en-US" dirty="0" smtClean="0"/>
              <a:t>Use regression to fit parameters.</a:t>
            </a:r>
          </a:p>
          <a:p>
            <a:r>
              <a:rPr lang="en-US" dirty="0" smtClean="0">
                <a:latin typeface="Calibri"/>
              </a:rPr>
              <a:t>λ </a:t>
            </a:r>
            <a:r>
              <a:rPr lang="en-US" dirty="0" smtClean="0"/>
              <a:t>is parameterized in terms of predictor variables and regression parameters.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673279541"/>
              </p:ext>
            </p:extLst>
          </p:nvPr>
        </p:nvGraphicFramePr>
        <p:xfrm>
          <a:off x="4724400" y="1447800"/>
          <a:ext cx="2844800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2400"/>
                <a:gridCol w="1422400"/>
              </a:tblGrid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Distribution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S(t)</a:t>
                      </a:r>
                      <a:endParaRPr lang="en-US" dirty="0"/>
                    </a:p>
                  </a:txBody>
                  <a:tcPr anchor="ctr"/>
                </a:tc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Exponential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Weibull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Log-logistic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00800" y="2514600"/>
            <a:ext cx="552450" cy="438150"/>
          </a:xfrm>
          <a:prstGeom prst="rect">
            <a:avLst/>
          </a:prstGeom>
          <a:noFill/>
        </p:spPr>
      </p:pic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0" name="Picture 1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48400" y="3352800"/>
            <a:ext cx="685800" cy="447675"/>
          </a:xfrm>
          <a:prstGeom prst="rect">
            <a:avLst/>
          </a:prstGeom>
          <a:noFill/>
        </p:spPr>
      </p:pic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112" tIns="914112" rIns="914112" bIns="914112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6" name="Picture 1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72200" y="4038600"/>
            <a:ext cx="1019175" cy="742950"/>
          </a:xfrm>
          <a:prstGeom prst="rect">
            <a:avLst/>
          </a:prstGeom>
          <a:noFill/>
        </p:spPr>
      </p:pic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112" tIns="914112" rIns="914112" bIns="914112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0" y="1247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52600" y="4876800"/>
            <a:ext cx="1987826" cy="609600"/>
          </a:xfrm>
          <a:prstGeom prst="rect">
            <a:avLst/>
          </a:prstGeom>
          <a:noFill/>
        </p:spPr>
      </p:pic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Optimizing Cache TTL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Methods and early results.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Collection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162800" cy="2362200"/>
          </a:xfrm>
        </p:spPr>
        <p:txBody>
          <a:bodyPr>
            <a:normAutofit/>
          </a:bodyPr>
          <a:lstStyle/>
          <a:p>
            <a:r>
              <a:rPr lang="en-US" dirty="0" smtClean="0"/>
              <a:t>Data is collected from service hosts in our hotel stack.</a:t>
            </a:r>
          </a:p>
          <a:p>
            <a:r>
              <a:rPr lang="en-US" dirty="0" smtClean="0"/>
              <a:t>Includes every live rate search (aka burst) performed by our hotel stack.</a:t>
            </a:r>
          </a:p>
          <a:p>
            <a:r>
              <a:rPr lang="en-US" dirty="0" smtClean="0"/>
              <a:t>Raw data: ~200 GB, compressed, 10</a:t>
            </a:r>
            <a:r>
              <a:rPr lang="en-US" baseline="30000" dirty="0" smtClean="0"/>
              <a:t>8</a:t>
            </a:r>
            <a:r>
              <a:rPr lang="en-US" dirty="0" smtClean="0"/>
              <a:t> records.</a:t>
            </a:r>
          </a:p>
          <a:p>
            <a:r>
              <a:rPr lang="en-US" dirty="0" smtClean="0"/>
              <a:t>Extraction: &lt;40 GB compressed, 10</a:t>
            </a:r>
            <a:r>
              <a:rPr lang="en-US" baseline="30000" dirty="0" smtClean="0"/>
              <a:t>9</a:t>
            </a:r>
            <a:r>
              <a:rPr lang="en-US" dirty="0" smtClean="0"/>
              <a:t> records.</a:t>
            </a:r>
            <a:endParaRPr lang="en-US" dirty="0"/>
          </a:p>
        </p:txBody>
      </p:sp>
      <p:pic>
        <p:nvPicPr>
          <p:cNvPr id="2053" name="Picture 5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886200"/>
            <a:ext cx="8652804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Preparation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sz="3200" dirty="0" smtClean="0"/>
              <a:t>Map/Reduce Job</a:t>
            </a:r>
          </a:p>
          <a:p>
            <a:pPr lvl="2"/>
            <a:r>
              <a:rPr lang="en-US" sz="2800" dirty="0" smtClean="0"/>
              <a:t>Key: unique search criteria (including hotel id)</a:t>
            </a:r>
          </a:p>
          <a:p>
            <a:pPr lvl="2"/>
            <a:r>
              <a:rPr lang="en-US" sz="2800" dirty="0" smtClean="0"/>
              <a:t>Sorted by date of occurrence</a:t>
            </a:r>
          </a:p>
          <a:p>
            <a:pPr lvl="2"/>
            <a:r>
              <a:rPr lang="en-US" sz="2800" dirty="0" smtClean="0"/>
              <a:t>Most important output:</a:t>
            </a:r>
          </a:p>
          <a:p>
            <a:pPr lvl="3"/>
            <a:r>
              <a:rPr lang="en-US" sz="2400" dirty="0" smtClean="0"/>
              <a:t>Does rate ever change? (how long)</a:t>
            </a:r>
          </a:p>
          <a:p>
            <a:pPr lvl="3"/>
            <a:r>
              <a:rPr lang="en-US" sz="2400" dirty="0" smtClean="0"/>
              <a:t>Does status ever change? (how long)</a:t>
            </a:r>
          </a:p>
          <a:p>
            <a:pPr lvl="1"/>
            <a:r>
              <a:rPr lang="en-US" sz="3200" dirty="0" smtClean="0"/>
              <a:t>Results stored in Hive Table</a:t>
            </a:r>
          </a:p>
          <a:p>
            <a:pPr lvl="2"/>
            <a:r>
              <a:rPr lang="en-US" sz="2800" dirty="0" smtClean="0"/>
              <a:t>Predictors: location, lead time, los, chain, etc.</a:t>
            </a:r>
          </a:p>
          <a:p>
            <a:pPr lvl="2"/>
            <a:r>
              <a:rPr lang="en-US" sz="2800" dirty="0" smtClean="0"/>
              <a:t>Survival Analysis Variables: event, survival time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Preparation: Sample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18602242"/>
              </p:ext>
            </p:extLst>
          </p:nvPr>
        </p:nvGraphicFramePr>
        <p:xfrm>
          <a:off x="228600" y="1676403"/>
          <a:ext cx="8686799" cy="4380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42640"/>
                <a:gridCol w="1127358"/>
                <a:gridCol w="759014"/>
                <a:gridCol w="535774"/>
                <a:gridCol w="848310"/>
                <a:gridCol w="1350597"/>
                <a:gridCol w="728318"/>
                <a:gridCol w="1294788"/>
              </a:tblGrid>
              <a:tr h="401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Key: </a:t>
                      </a:r>
                      <a:r>
                        <a:rPr lang="en-US" sz="1200" u="none" strike="noStrike" dirty="0" err="1">
                          <a:effectLst/>
                        </a:rPr>
                        <a:t>hotelid:checkin:checkout:ppl:rms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Timestamp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Status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Rate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Status Change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Hours Until </a:t>
                      </a:r>
                    </a:p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Status </a:t>
                      </a:r>
                      <a:r>
                        <a:rPr lang="en-US" sz="1200" u="none" strike="noStrike" dirty="0">
                          <a:effectLst/>
                        </a:rPr>
                        <a:t>Change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Rate Change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Hours Until</a:t>
                      </a:r>
                    </a:p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 </a:t>
                      </a:r>
                      <a:r>
                        <a:rPr lang="en-US" sz="1200" u="none" strike="noStrike" dirty="0">
                          <a:effectLst/>
                        </a:rPr>
                        <a:t>Rate Change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</a:tr>
              <a:tr h="361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12345:2012-03-01:2012-03-02:2:1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2012-01-10 5:00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Available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$100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TRUE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TRUE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</a:tr>
              <a:tr h="361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12345:2012-03-01:2012-03-02:2:1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2012-01-10 8:00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Available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$100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TRUE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TRUE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</a:tr>
              <a:tr h="361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12345:2012-03-01:2012-03-02:2:1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2012-01-10 11:00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Unavailable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N/A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TRUE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N/A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N/A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</a:tr>
              <a:tr h="361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12345:2012-03-01:2012-03-02:2:1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2012-01-10 13:00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Unavailable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N/A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TRUE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N/A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N/A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</a:tr>
              <a:tr h="361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12345:2012-03-01:2012-03-02:2:1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2012-01-10 14:00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Unavailable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N/A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TRUE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N/A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N/A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</a:tr>
              <a:tr h="361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12345:2012-03-01:2012-03-02:2:1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2012-01-10 17:00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Unavailable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N/A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TRUE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N/A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N/A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</a:tr>
              <a:tr h="361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12345:2012-03-01:2012-03-02:2:1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2012-01-10 19:00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Available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$120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FALSE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N/A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TRUE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</a:tr>
              <a:tr h="361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12345:2012-03-01:2012-03-02:2:1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2012-01-10 22:00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Available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$120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FALSE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N/A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TRUE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</a:tr>
              <a:tr h="361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12345:2012-03-01:2012-03-02:2:1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2012-01-10 23:00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Available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$150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FALSE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N/A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FALSE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N/A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</a:tr>
              <a:tr h="361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12345:2012-03-01:2012-03-02:2:1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2012-01-11 1:00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Available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$150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FALSE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N/A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FALSE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N/A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</a:tr>
              <a:tr h="361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12345:2012-03-01:2012-03-02:2:1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2012-01-11 3:00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Available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$150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</a:rPr>
                        <a:t>N/A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N/A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</a:rPr>
                        <a:t>N/A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N/A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93" marR="7493" marT="7493" marB="0" anchor="b"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37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KM Estimates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0"/>
            <a:ext cx="4267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524000"/>
            <a:ext cx="4267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2133600" y="1527810"/>
            <a:ext cx="740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Global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19800" y="1527810"/>
            <a:ext cx="1622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By Traffic Volume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</a:p>
          <a:p>
            <a:r>
              <a:rPr lang="en-US" dirty="0" smtClean="0"/>
              <a:t>Survival Analysis</a:t>
            </a:r>
          </a:p>
          <a:p>
            <a:pPr lvl="1"/>
            <a:r>
              <a:rPr lang="en-US" dirty="0" smtClean="0"/>
              <a:t>Intro</a:t>
            </a:r>
          </a:p>
          <a:p>
            <a:pPr lvl="1"/>
            <a:r>
              <a:rPr lang="en-US" dirty="0" smtClean="0"/>
              <a:t>Key Terms</a:t>
            </a:r>
          </a:p>
          <a:p>
            <a:pPr lvl="1"/>
            <a:r>
              <a:rPr lang="en-US" dirty="0" smtClean="0"/>
              <a:t>Techniques &amp; Models:</a:t>
            </a:r>
          </a:p>
          <a:p>
            <a:pPr lvl="2"/>
            <a:r>
              <a:rPr lang="en-US" dirty="0" smtClean="0"/>
              <a:t>Kaplan-Meier Estimates</a:t>
            </a:r>
          </a:p>
          <a:p>
            <a:pPr lvl="2"/>
            <a:r>
              <a:rPr lang="en-US" dirty="0" smtClean="0"/>
              <a:t>Parametric Models</a:t>
            </a:r>
          </a:p>
          <a:p>
            <a:r>
              <a:rPr lang="en-US" dirty="0" smtClean="0"/>
              <a:t>Optimizing Cache TTL</a:t>
            </a:r>
          </a:p>
          <a:p>
            <a:pPr lvl="1"/>
            <a:r>
              <a:rPr lang="en-US" dirty="0" smtClean="0"/>
              <a:t>Methods</a:t>
            </a:r>
          </a:p>
          <a:p>
            <a:pPr lvl="1"/>
            <a:r>
              <a:rPr lang="en-US" dirty="0" smtClean="0"/>
              <a:t>Results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Fitting the Survival Curve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Assume exponential: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Apply simple linear regression.</a:t>
            </a:r>
          </a:p>
          <a:p>
            <a:pPr lvl="1"/>
            <a:r>
              <a:rPr lang="en-US" dirty="0" smtClean="0"/>
              <a:t>Full data R</a:t>
            </a:r>
            <a:r>
              <a:rPr lang="en-US" baseline="30000" dirty="0" smtClean="0"/>
              <a:t>2</a:t>
            </a:r>
            <a:r>
              <a:rPr lang="en-US" dirty="0" smtClean="0"/>
              <a:t>: 0.9671</a:t>
            </a:r>
          </a:p>
          <a:p>
            <a:pPr lvl="1"/>
            <a:r>
              <a:rPr lang="en-US" dirty="0" smtClean="0"/>
              <a:t>40 hrs R</a:t>
            </a:r>
            <a:r>
              <a:rPr lang="en-US" baseline="30000" dirty="0" smtClean="0"/>
              <a:t>2</a:t>
            </a:r>
            <a:r>
              <a:rPr lang="en-US" dirty="0" smtClean="0"/>
              <a:t>: 0.999</a:t>
            </a:r>
          </a:p>
          <a:p>
            <a:endParaRPr lang="en-US" dirty="0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2057400"/>
            <a:ext cx="1590675" cy="438150"/>
          </a:xfrm>
          <a:prstGeom prst="rect">
            <a:avLst/>
          </a:prstGeom>
          <a:noFill/>
        </p:spPr>
      </p:pic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2590800"/>
            <a:ext cx="2038350" cy="466725"/>
          </a:xfrm>
          <a:prstGeom prst="rect">
            <a:avLst/>
          </a:prstGeom>
          <a:noFill/>
        </p:spPr>
      </p:pic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3048000"/>
            <a:ext cx="1143000" cy="409575"/>
          </a:xfrm>
          <a:prstGeom prst="rect">
            <a:avLst/>
          </a:prstGeom>
          <a:noFill/>
        </p:spPr>
      </p:pic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070" name="Picture 2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1295400"/>
            <a:ext cx="2819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1" name="Picture 2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05400" y="3886200"/>
            <a:ext cx="2819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Survival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5105400" cy="4572000"/>
          </a:xfrm>
        </p:spPr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survreg</a:t>
            </a:r>
            <a:r>
              <a:rPr lang="en-US" dirty="0" smtClean="0"/>
              <a:t>, we can fit our data to a given distribution.</a:t>
            </a:r>
          </a:p>
          <a:p>
            <a:r>
              <a:rPr lang="en-US" dirty="0" smtClean="0"/>
              <a:t>Allows us to capture influence of predictor values on survival rate.</a:t>
            </a:r>
            <a:endParaRPr lang="en-US" dirty="0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0400" y="2057400"/>
            <a:ext cx="1066800" cy="327152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3200" y="2438400"/>
            <a:ext cx="2409825" cy="495300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3" name="Picture 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1524000"/>
            <a:ext cx="1590476" cy="438095"/>
          </a:xfrm>
          <a:prstGeom prst="rect">
            <a:avLst/>
          </a:prstGeom>
          <a:noFill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" y="3124200"/>
            <a:ext cx="3581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76800" y="3124200"/>
            <a:ext cx="3581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Families</a:t>
            </a:r>
            <a:endParaRPr lang="en-US" dirty="0"/>
          </a:p>
        </p:txBody>
      </p:sp>
      <p:pic>
        <p:nvPicPr>
          <p:cNvPr id="2052" name="Picture 4" descr="C:\Users\rlancaster\Documents\cache\burst_data\london\output\exponential_survival_28874_0_4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99557"/>
            <a:ext cx="4074622" cy="4074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rlancaster\Documents\cache\burst_data\london\output\exponential_survival_28874_0_48_Unavailabl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299557"/>
            <a:ext cx="4069080" cy="4069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rlancaster\Documents\cache\burst_data\london\output\exponential_survival_28874_48_96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347855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rlancaster\Documents\cache\burst_data\london\output\exponential_survival_28874_48_96_Unavailabl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5340928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rlancaster\Documents\cache\burst_data\london\output\exponential_survival_28874_96_144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347855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rlancaster\Documents\cache\burst_data\london\output\exponential_survival_28874_96_144_Unavailabl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7340" y="5347855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Users\rlancaster\Documents\cache\burst_data\london\output\exponential_survival_28874_144_192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0220" y="5340928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C:\Users\rlancaster\Documents\cache\burst_data\london\output\exponential_survival_28874_144_192_Unavailable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9498" y="5347855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rlancaster\Documents\cache\burst_data\london\output\exponential_survival_28874_192_360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311" y="5340928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rlancaster\Documents\cache\burst_data\london\output\exponential_survival_28874_360_2160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7095" y="5347855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4" descr="C:\Users\rlancaster\Documents\cache\burst_data\london\output\exponential_survival_28874_144_192_Unavailable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298" y="5340928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5" descr="C:\Users\rlancaster\Documents\cache\burst_data\london\output\exponential_survival_28874_192_360_Unavailable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1098" y="5327073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454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Production Testing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Divided hotels in 8 markets into A &amp; B groups</a:t>
            </a:r>
          </a:p>
          <a:p>
            <a:r>
              <a:rPr lang="en-US" sz="2400" dirty="0" smtClean="0"/>
              <a:t>Modified TTL values for unavailable rates for B</a:t>
            </a:r>
          </a:p>
          <a:p>
            <a:r>
              <a:rPr lang="en-US" sz="2400" dirty="0" smtClean="0"/>
              <a:t>Prediction:</a:t>
            </a:r>
          </a:p>
          <a:p>
            <a:pPr lvl="1"/>
            <a:r>
              <a:rPr lang="en-US" dirty="0" smtClean="0"/>
              <a:t>Reduce the number of “looks” to B</a:t>
            </a:r>
          </a:p>
          <a:p>
            <a:pPr lvl="1"/>
            <a:r>
              <a:rPr lang="en-US" dirty="0" smtClean="0"/>
              <a:t>Reduce the unavailability percentage for B</a:t>
            </a:r>
          </a:p>
          <a:p>
            <a:pPr lvl="1"/>
            <a:r>
              <a:rPr lang="en-US" dirty="0" smtClean="0"/>
              <a:t>No negative impact on bookings or look-to-books for 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46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Production Results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810000"/>
            <a:ext cx="7239000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71600"/>
            <a:ext cx="5981700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91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Production Results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588769"/>
            <a:ext cx="5934075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202430"/>
            <a:ext cx="5981700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42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and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</a:p>
          <a:p>
            <a:pPr lvl="1"/>
            <a:r>
              <a:rPr lang="en-US" dirty="0" smtClean="0"/>
              <a:t>Survival Analysis is well-suited for our problem.</a:t>
            </a:r>
          </a:p>
          <a:p>
            <a:pPr lvl="1"/>
            <a:r>
              <a:rPr lang="en-US" dirty="0" smtClean="0"/>
              <a:t>Great success in experiments for unavailable rates.</a:t>
            </a:r>
          </a:p>
          <a:p>
            <a:r>
              <a:rPr lang="en-US" dirty="0" smtClean="0"/>
              <a:t>What’s next?</a:t>
            </a:r>
          </a:p>
          <a:p>
            <a:pPr lvl="1"/>
            <a:r>
              <a:rPr lang="en-US" dirty="0" smtClean="0"/>
              <a:t>Available rates</a:t>
            </a:r>
          </a:p>
          <a:p>
            <a:pPr lvl="1"/>
            <a:r>
              <a:rPr lang="en-US" dirty="0" smtClean="0"/>
              <a:t>Introduction of predictor variables</a:t>
            </a:r>
          </a:p>
          <a:p>
            <a:pPr lvl="1"/>
            <a:r>
              <a:rPr lang="en-US" dirty="0" smtClean="0"/>
              <a:t>On-the-fly TTL calculation</a:t>
            </a:r>
          </a:p>
          <a:p>
            <a:pPr lvl="1"/>
            <a:r>
              <a:rPr lang="en-US" dirty="0" smtClean="0"/>
              <a:t>Beyond TTL…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67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2800" dirty="0" smtClean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01947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hotel rate cache and TTL optimization.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808038"/>
          </a:xfrm>
        </p:spPr>
        <p:txBody>
          <a:bodyPr/>
          <a:lstStyle/>
          <a:p>
            <a:r>
              <a:rPr lang="en-US" dirty="0" smtClean="0"/>
              <a:t>The Hotel Rate Cache</a:t>
            </a:r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1066800"/>
            <a:ext cx="4419600" cy="5543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Hotel Rate Cache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Key/Value Store</a:t>
            </a:r>
            <a:endParaRPr lang="en-US" dirty="0"/>
          </a:p>
          <a:p>
            <a:pPr lvl="1"/>
            <a:r>
              <a:rPr lang="en-US" dirty="0" smtClean="0"/>
              <a:t>Key: Search Criteria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Value: Hotel Rate Information</a:t>
            </a:r>
          </a:p>
          <a:p>
            <a:pPr lvl="1"/>
            <a:endParaRPr lang="en-US" dirty="0" smtClean="0"/>
          </a:p>
          <a:p>
            <a:r>
              <a:rPr lang="en-US" dirty="0"/>
              <a:t>Benefit = Reduce looks &amp; latency</a:t>
            </a:r>
          </a:p>
          <a:p>
            <a:r>
              <a:rPr lang="en-US" dirty="0"/>
              <a:t>Cost = Increased re-price errors</a:t>
            </a:r>
          </a:p>
          <a:p>
            <a:pPr lvl="2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952765"/>
              </p:ext>
            </p:extLst>
          </p:nvPr>
        </p:nvGraphicFramePr>
        <p:xfrm>
          <a:off x="1600200" y="2590800"/>
          <a:ext cx="6096000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hotel id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check-in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people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host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check-out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rooms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Hotel Rate Cache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Each cache entry is given a time-to-live (TTL)</a:t>
            </a:r>
          </a:p>
          <a:p>
            <a:r>
              <a:rPr lang="en-US" dirty="0"/>
              <a:t>TTLs set based on </a:t>
            </a:r>
            <a:r>
              <a:rPr lang="en-US" dirty="0" smtClean="0"/>
              <a:t>intuition </a:t>
            </a:r>
            <a:r>
              <a:rPr lang="en-US" dirty="0"/>
              <a:t>ages ago.</a:t>
            </a:r>
          </a:p>
          <a:p>
            <a:r>
              <a:rPr lang="en-US" dirty="0"/>
              <a:t>Goal: Optimize TTL to decrease looks, control re-price errors</a:t>
            </a:r>
          </a:p>
          <a:p>
            <a:r>
              <a:rPr lang="en-US" dirty="0"/>
              <a:t>How? Ideally, find greatest TTL value at which probability of rate change is below an acceptable threshold.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82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Survival Analysis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brief? introduction.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274638"/>
            <a:ext cx="7848600" cy="1143000"/>
          </a:xfrm>
        </p:spPr>
        <p:txBody>
          <a:bodyPr/>
          <a:lstStyle/>
          <a:p>
            <a:r>
              <a:rPr lang="en-US" dirty="0" smtClean="0"/>
              <a:t>What is Survival Analysis?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838200" y="1447800"/>
            <a:ext cx="78486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Statistical procedures for predicting time until an event occurs.</a:t>
            </a:r>
          </a:p>
          <a:p>
            <a:r>
              <a:rPr lang="en-US" dirty="0" smtClean="0"/>
              <a:t>Event: death, relapse, recovery, failure.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Heart transplant patients:</a:t>
            </a:r>
          </a:p>
          <a:p>
            <a:pPr lvl="2"/>
            <a:r>
              <a:rPr lang="en-US" dirty="0" smtClean="0"/>
              <a:t>Time until death.</a:t>
            </a:r>
          </a:p>
          <a:p>
            <a:pPr lvl="1"/>
            <a:r>
              <a:rPr lang="en-US" dirty="0" smtClean="0"/>
              <a:t>Leukemia patients in remission:</a:t>
            </a:r>
          </a:p>
          <a:p>
            <a:pPr lvl="2"/>
            <a:r>
              <a:rPr lang="en-US" dirty="0" smtClean="0"/>
              <a:t>Time until relapse.</a:t>
            </a:r>
          </a:p>
          <a:p>
            <a:pPr lvl="1"/>
            <a:r>
              <a:rPr lang="en-US" dirty="0" smtClean="0"/>
              <a:t>Prison parolees:</a:t>
            </a:r>
          </a:p>
          <a:p>
            <a:pPr lvl="2"/>
            <a:r>
              <a:rPr lang="en-US" dirty="0" smtClean="0"/>
              <a:t>Re-arrest.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Survival Time</a:t>
            </a:r>
            <a:r>
              <a:rPr lang="en-US" sz="3200" dirty="0"/>
              <a:t>, T vs. </a:t>
            </a:r>
            <a:r>
              <a:rPr lang="en-US" sz="3200" dirty="0" smtClean="0"/>
              <a:t>t</a:t>
            </a:r>
          </a:p>
          <a:p>
            <a:r>
              <a:rPr lang="en-US" sz="3200" dirty="0" smtClean="0"/>
              <a:t>Failure</a:t>
            </a:r>
          </a:p>
          <a:p>
            <a:r>
              <a:rPr lang="en-US" sz="3200" dirty="0" smtClean="0"/>
              <a:t>Censoring</a:t>
            </a:r>
          </a:p>
          <a:p>
            <a:r>
              <a:rPr lang="en-US" sz="3200" dirty="0" smtClean="0"/>
              <a:t>Survival Function</a:t>
            </a:r>
          </a:p>
          <a:p>
            <a:pPr marL="32004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8954</TotalTime>
  <Words>866</Words>
  <Application>Microsoft Office PowerPoint</Application>
  <PresentationFormat>On-screen Show (4:3)</PresentationFormat>
  <Paragraphs>339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Equity</vt:lpstr>
      <vt:lpstr>Survival Analysis &amp; TTL Optimization</vt:lpstr>
      <vt:lpstr>Outline</vt:lpstr>
      <vt:lpstr>The Problem</vt:lpstr>
      <vt:lpstr>The Hotel Rate Cache</vt:lpstr>
      <vt:lpstr>The Hotel Rate Cache</vt:lpstr>
      <vt:lpstr>The Hotel Rate Cache</vt:lpstr>
      <vt:lpstr>Survival Analysis</vt:lpstr>
      <vt:lpstr>What is Survival Analysis?</vt:lpstr>
      <vt:lpstr>Key Terms</vt:lpstr>
      <vt:lpstr>Censoring</vt:lpstr>
      <vt:lpstr>Survival Function</vt:lpstr>
      <vt:lpstr>Kaplan-Meier Estimates</vt:lpstr>
      <vt:lpstr>Kaplan-Meier Estimates</vt:lpstr>
      <vt:lpstr>Parametric Models</vt:lpstr>
      <vt:lpstr>Optimizing Cache TTL</vt:lpstr>
      <vt:lpstr>Data Collection</vt:lpstr>
      <vt:lpstr>Data Preparation</vt:lpstr>
      <vt:lpstr>Data Preparation: Sample</vt:lpstr>
      <vt:lpstr>KM Estimates</vt:lpstr>
      <vt:lpstr>Fitting the Survival Curve</vt:lpstr>
      <vt:lpstr>Survival Regression</vt:lpstr>
      <vt:lpstr>Model Families</vt:lpstr>
      <vt:lpstr>Production Testing</vt:lpstr>
      <vt:lpstr>Production Results</vt:lpstr>
      <vt:lpstr>Production Results</vt:lpstr>
      <vt:lpstr>Conclusions and Next Steps</vt:lpstr>
      <vt:lpstr>Thank you!</vt:lpstr>
    </vt:vector>
  </TitlesOfParts>
  <Company>Orbitz Orbitz Worldwide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rlancaster</dc:creator>
  <cp:lastModifiedBy>rlancaster</cp:lastModifiedBy>
  <cp:revision>441</cp:revision>
  <dcterms:created xsi:type="dcterms:W3CDTF">2011-11-02T14:58:54Z</dcterms:created>
  <dcterms:modified xsi:type="dcterms:W3CDTF">2012-02-24T17:45:34Z</dcterms:modified>
</cp:coreProperties>
</file>